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7" r:id="rId3"/>
    <p:sldId id="280" r:id="rId4"/>
    <p:sldId id="279" r:id="rId5"/>
    <p:sldId id="278" r:id="rId6"/>
    <p:sldId id="276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6BC1F2"/>
    <a:srgbClr val="4398F2"/>
    <a:srgbClr val="3B84D3"/>
    <a:srgbClr val="A1D7FF"/>
    <a:srgbClr val="47A0FF"/>
    <a:srgbClr val="4192E8"/>
    <a:srgbClr val="3A78C0"/>
    <a:srgbClr val="356FB1"/>
    <a:srgbClr val="316BAA"/>
    <a:srgbClr val="2E6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44" autoAdjust="0"/>
  </p:normalViewPr>
  <p:slideViewPr>
    <p:cSldViewPr snapToGrid="0" snapToObjects="1">
      <p:cViewPr>
        <p:scale>
          <a:sx n="90" d="100"/>
          <a:sy n="90" d="100"/>
        </p:scale>
        <p:origin x="-157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70E79-5ECE-1546-977D-AA9F926E0BF1}" type="datetimeFigureOut">
              <a:rPr lang="fr-FR" smtClean="0"/>
              <a:t>2/11/13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47DD4-B0D1-404C-9504-05E2783755D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86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33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5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854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15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63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27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05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7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7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201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55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38880-89D2-F34B-B333-7640888AECB3}" type="datetimeFigureOut">
              <a:rPr lang="fr-FR" smtClean="0"/>
              <a:t>2/11/13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6DEC-4C06-C944-9890-7C02EB4E4580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62744" y="752974"/>
            <a:ext cx="875265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545000"/>
            <a:ext cx="1219200" cy="32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8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8"/>
          <p:cNvSpPr txBox="1">
            <a:spLocks/>
          </p:cNvSpPr>
          <p:nvPr/>
        </p:nvSpPr>
        <p:spPr>
          <a:xfrm>
            <a:off x="16972" y="341428"/>
            <a:ext cx="2042238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chemeClr val="tx1">
                    <a:tint val="75000"/>
                  </a:schemeClr>
                </a:solidFill>
                <a:latin typeface="AvantGarde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 smtClean="0"/>
              <a:t>December 10, 2012</a:t>
            </a:r>
            <a:endParaRPr lang="en-IN" sz="1200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52276"/>
            <a:ext cx="9143999" cy="670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4488" y="901719"/>
            <a:ext cx="3559512" cy="3645364"/>
          </a:xfrm>
          <a:prstGeom prst="rect">
            <a:avLst/>
          </a:prstGeom>
        </p:spPr>
      </p:pic>
      <p:pic>
        <p:nvPicPr>
          <p:cNvPr id="3" name="Image 2" descr="Screen Shot 2013-02-11 at 6.58.3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8" y="311169"/>
            <a:ext cx="4902200" cy="1181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973" y="4787668"/>
            <a:ext cx="9127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Qui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 se préoccupe pas de l'avenir lointain, se condamne aux soucis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immédiats » - Confucius</a:t>
            </a:r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3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d marve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503" y="1902979"/>
            <a:ext cx="2185105" cy="577337"/>
          </a:xfrm>
          <a:prstGeom prst="rect">
            <a:avLst/>
          </a:prstGeom>
        </p:spPr>
      </p:pic>
      <p:pic>
        <p:nvPicPr>
          <p:cNvPr id="3" name="Picture 7" descr="mobclix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00" y="3732702"/>
            <a:ext cx="2362115" cy="842343"/>
          </a:xfrm>
          <a:prstGeom prst="rect">
            <a:avLst/>
          </a:prstGeom>
        </p:spPr>
      </p:pic>
      <p:pic>
        <p:nvPicPr>
          <p:cNvPr id="4" name="Picture 9" descr="nex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706" y="2759560"/>
            <a:ext cx="2312701" cy="554084"/>
          </a:xfrm>
          <a:prstGeom prst="rect">
            <a:avLst/>
          </a:prstGeom>
        </p:spPr>
      </p:pic>
      <p:pic>
        <p:nvPicPr>
          <p:cNvPr id="5" name="Picture 10" descr="mopu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111" y="4887981"/>
            <a:ext cx="1073385" cy="1073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336" y="324553"/>
            <a:ext cx="91656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What’s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Next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: Opportunité à saisir – RTB-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Adex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Tablet / Mobile en France </a:t>
            </a:r>
            <a:endParaRPr lang="fr-FR" sz="1600" b="1" dirty="0"/>
          </a:p>
        </p:txBody>
      </p:sp>
      <p:pic>
        <p:nvPicPr>
          <p:cNvPr id="8" name="Picture 3" descr="http://content.screencast.com/users/davidsfm/folders/Jing/media/618f0dcf-74a5-49f4-955b-68813ebb7f0e/0000474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789" y="1326441"/>
            <a:ext cx="1398074" cy="26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78" y="2078760"/>
            <a:ext cx="1105175" cy="16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5" descr="http://content.screencast.com/users/davidsfm/folders/Jing/media/8f8198db-1348-4665-a6ad-15c1c8ed3109/0000489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99" y="3951271"/>
            <a:ext cx="3082393" cy="248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504" y="814778"/>
            <a:ext cx="8794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+ France – 2.000.000.000 d’impressions disponibles sur les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Adex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tablet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/mobile</a:t>
            </a:r>
          </a:p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+ MRAID / MMA</a:t>
            </a:r>
            <a:endParaRPr lang="fr-FR" dirty="0"/>
          </a:p>
        </p:txBody>
      </p:sp>
      <p:pic>
        <p:nvPicPr>
          <p:cNvPr id="12" name="Picture 4" descr="https://encrypted-tbn0.gstatic.com/images?q=tbn:ANd9GcRtFmWhY1fymRtSE9eHa19RX8zQ1JtbSff5kmog8Pr4ji67uilu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6" r="22850"/>
          <a:stretch/>
        </p:blipFill>
        <p:spPr bwMode="auto">
          <a:xfrm>
            <a:off x="3628498" y="4044929"/>
            <a:ext cx="1099867" cy="13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483" y="2194773"/>
            <a:ext cx="851895" cy="989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51260" y="1857846"/>
            <a:ext cx="64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65%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3925971" y="3682065"/>
            <a:ext cx="64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3</a:t>
            </a: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31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3-02-11 at 8.03.1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8"/>
          <a:stretch/>
        </p:blipFill>
        <p:spPr>
          <a:xfrm>
            <a:off x="1954000" y="2882817"/>
            <a:ext cx="4678224" cy="3537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336" y="324553"/>
            <a:ext cx="91656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What’s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Next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: RTB – ADEX / Facebook:</a:t>
            </a:r>
            <a:endParaRPr lang="fr-FR" sz="16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9524" t="22075" r="13393" b="18711"/>
          <a:stretch/>
        </p:blipFill>
        <p:spPr>
          <a:xfrm>
            <a:off x="169334" y="804333"/>
            <a:ext cx="3654777" cy="1552222"/>
          </a:xfrm>
          <a:prstGeom prst="rect">
            <a:avLst/>
          </a:prstGeom>
        </p:spPr>
      </p:pic>
      <p:pic>
        <p:nvPicPr>
          <p:cNvPr id="4" name="Image 3" descr="Screen Shot 2013-02-11 at 7.58.07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t="6329"/>
          <a:stretch/>
        </p:blipFill>
        <p:spPr>
          <a:xfrm>
            <a:off x="4148666" y="822594"/>
            <a:ext cx="4535885" cy="31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2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6" y="324553"/>
            <a:ext cx="91656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What’s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Next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: RTB – 1st Party Data / 3rd party Data: The Data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Bubble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endParaRPr lang="fr-FR" sz="1600" b="1" dirty="0"/>
          </a:p>
        </p:txBody>
      </p:sp>
      <p:pic>
        <p:nvPicPr>
          <p:cNvPr id="6" name="Image 5" descr="Screen Shot 2013-02-11 at 7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2" y="818330"/>
            <a:ext cx="7439378" cy="4649611"/>
          </a:xfrm>
          <a:prstGeom prst="rect">
            <a:avLst/>
          </a:prstGeom>
        </p:spPr>
      </p:pic>
      <p:pic>
        <p:nvPicPr>
          <p:cNvPr id="4" name="Image 3" descr="Screen Shot 2013-02-11 at 7.25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2328333"/>
            <a:ext cx="6762045" cy="4226278"/>
          </a:xfrm>
          <a:prstGeom prst="rect">
            <a:avLst/>
          </a:prstGeom>
        </p:spPr>
      </p:pic>
      <p:pic>
        <p:nvPicPr>
          <p:cNvPr id="7" name="Image 6" descr="Screen Shot 2013-02-11 at 7.36.3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7" y="3132551"/>
            <a:ext cx="5475296" cy="34220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9778" y="1524000"/>
            <a:ext cx="4303889" cy="592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4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6" y="324553"/>
            <a:ext cx="91656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What’s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Next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: RTB – ADEX / Un levier transparent sans friction :</a:t>
            </a:r>
            <a:endParaRPr lang="fr-FR" sz="1600" b="1" dirty="0"/>
          </a:p>
        </p:txBody>
      </p:sp>
      <p:pic>
        <p:nvPicPr>
          <p:cNvPr id="4" name="Image 3" descr="Screen Shot 2013-02-11 at 7.23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6" y="986114"/>
            <a:ext cx="7380111" cy="3429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826658"/>
            <a:ext cx="916566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+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Google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Adwords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modele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RTB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optimum &amp; inflationniste (efficacité / valeur)</a:t>
            </a:r>
          </a:p>
          <a:p>
            <a:endParaRPr lang="fr-FR" sz="1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vantgarde"/>
              <a:cs typeface="Avantgarde"/>
            </a:endParaRPr>
          </a:p>
          <a:p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+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Valeur augmente </a:t>
            </a:r>
            <a:r>
              <a:rPr lang="fr-F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pour l’annonceur &amp;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l’éditeur, par une allocation optimum &amp; transparente de l’offre &amp; la demande. Or ce n’est pas optimum, ni transparent.</a:t>
            </a:r>
          </a:p>
          <a:p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Avantgarde"/>
              <a:cs typeface="Avantgarde"/>
            </a:endParaRPr>
          </a:p>
          <a:p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=&gt; Transparence &amp; Segmentation</a:t>
            </a:r>
            <a:endParaRPr lang="fr-FR" sz="1600" b="1" dirty="0">
              <a:solidFill>
                <a:schemeClr val="tx1">
                  <a:lumMod val="50000"/>
                  <a:lumOff val="50000"/>
                </a:schemeClr>
              </a:solidFill>
              <a:latin typeface="Avantgarde"/>
              <a:cs typeface="Avantgarde"/>
            </a:endParaRPr>
          </a:p>
        </p:txBody>
      </p:sp>
      <p:pic>
        <p:nvPicPr>
          <p:cNvPr id="6" name="Image 5" descr="Screen Shot 2013-02-11 at 7.28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1" y="1270006"/>
            <a:ext cx="2147949" cy="27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9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605886" y="705557"/>
            <a:ext cx="1354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F7F7F"/>
                </a:solidFill>
                <a:latin typeface="AvantGarde" pitchFamily="34" charset="0"/>
              </a:rPr>
              <a:t>LIVRAISON</a:t>
            </a:r>
            <a:endParaRPr lang="fr-FR" dirty="0">
              <a:solidFill>
                <a:srgbClr val="7F7F7F"/>
              </a:solidFill>
              <a:latin typeface="AvantGarde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778959" y="705557"/>
            <a:ext cx="180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F7F7F"/>
                </a:solidFill>
                <a:latin typeface="AvantGarde" pitchFamily="34" charset="0"/>
              </a:rPr>
              <a:t>TECHNOLOGIE</a:t>
            </a:r>
            <a:endParaRPr lang="fr-FR" dirty="0">
              <a:solidFill>
                <a:srgbClr val="7F7F7F"/>
              </a:solidFill>
              <a:latin typeface="AvantGarde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04696" y="70555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F7F7F"/>
                </a:solidFill>
                <a:latin typeface="AvantGarde" pitchFamily="34" charset="0"/>
              </a:rPr>
              <a:t>DATA</a:t>
            </a:r>
          </a:p>
        </p:txBody>
      </p:sp>
      <p:sp>
        <p:nvSpPr>
          <p:cNvPr id="6" name="Trapèze 5"/>
          <p:cNvSpPr/>
          <p:nvPr/>
        </p:nvSpPr>
        <p:spPr>
          <a:xfrm flipV="1">
            <a:off x="2031999" y="1397002"/>
            <a:ext cx="5058323" cy="1067473"/>
          </a:xfrm>
          <a:prstGeom prst="trapezoid">
            <a:avLst>
              <a:gd name="adj" fmla="val 52269"/>
            </a:avLst>
          </a:prstGeom>
          <a:solidFill>
            <a:srgbClr val="A1D7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usionner 6"/>
          <p:cNvSpPr/>
          <p:nvPr/>
        </p:nvSpPr>
        <p:spPr>
          <a:xfrm>
            <a:off x="3922915" y="5424945"/>
            <a:ext cx="1308044" cy="1291944"/>
          </a:xfrm>
          <a:prstGeom prst="flowChartMerge">
            <a:avLst/>
          </a:prstGeom>
          <a:solidFill>
            <a:srgbClr val="2A57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apèze 7"/>
          <p:cNvSpPr/>
          <p:nvPr/>
        </p:nvSpPr>
        <p:spPr>
          <a:xfrm flipV="1">
            <a:off x="3545786" y="4657771"/>
            <a:ext cx="2061688" cy="744320"/>
          </a:xfrm>
          <a:prstGeom prst="trapezoid">
            <a:avLst>
              <a:gd name="adj" fmla="val 54087"/>
            </a:avLst>
          </a:prstGeom>
          <a:solidFill>
            <a:srgbClr val="316B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apèze 8"/>
          <p:cNvSpPr/>
          <p:nvPr/>
        </p:nvSpPr>
        <p:spPr>
          <a:xfrm flipV="1">
            <a:off x="3101250" y="3584029"/>
            <a:ext cx="2925284" cy="919258"/>
          </a:xfrm>
          <a:prstGeom prst="trapezoid">
            <a:avLst>
              <a:gd name="adj" fmla="val 50451"/>
            </a:avLst>
          </a:prstGeom>
          <a:solidFill>
            <a:srgbClr val="316BA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apèze 9"/>
          <p:cNvSpPr/>
          <p:nvPr/>
        </p:nvSpPr>
        <p:spPr>
          <a:xfrm flipV="1">
            <a:off x="2575311" y="2485805"/>
            <a:ext cx="3995488" cy="1067473"/>
          </a:xfrm>
          <a:prstGeom prst="trapezoid">
            <a:avLst>
              <a:gd name="adj" fmla="val 52269"/>
            </a:avLst>
          </a:prstGeom>
          <a:solidFill>
            <a:srgbClr val="6BC1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3429626" y="1426495"/>
            <a:ext cx="22560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CREATION DE LA DEMANDE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8816" y="5392099"/>
            <a:ext cx="2256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SATISFACTION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DE LA</a:t>
            </a:r>
          </a:p>
          <a:p>
            <a:pPr algn="ctr"/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DEMANDE </a:t>
            </a:r>
          </a:p>
          <a:p>
            <a:pPr algn="ctr"/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9812" y="1819113"/>
            <a:ext cx="2831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vantgarde"/>
                <a:cs typeface="Avantgarde"/>
              </a:rPr>
              <a:t>Prospection Couverture</a:t>
            </a:r>
            <a:endParaRPr lang="fr-FR" dirty="0">
              <a:solidFill>
                <a:schemeClr val="bg1"/>
              </a:solidFill>
              <a:latin typeface="Avantgarde"/>
              <a:cs typeface="Avantgard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59892" y="2746781"/>
            <a:ext cx="2195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vantgarde"/>
                <a:cs typeface="Avantgarde"/>
              </a:rPr>
              <a:t>Ciblage Contexte</a:t>
            </a:r>
            <a:endParaRPr lang="fr-FR" dirty="0">
              <a:solidFill>
                <a:schemeClr val="bg1"/>
              </a:solidFill>
              <a:latin typeface="Avantgarde"/>
              <a:cs typeface="Avantgard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31339" y="4871912"/>
            <a:ext cx="1506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  <a:latin typeface="Avantgarde"/>
                <a:cs typeface="Avantgarde"/>
              </a:rPr>
              <a:t>Retargeting</a:t>
            </a:r>
            <a:endParaRPr lang="fr-FR" dirty="0">
              <a:solidFill>
                <a:schemeClr val="bg1"/>
              </a:solidFill>
              <a:latin typeface="Avantgarde"/>
              <a:cs typeface="Avantgard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30532" y="3872848"/>
            <a:ext cx="225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vantgarde"/>
                <a:cs typeface="Avantgarde"/>
              </a:rPr>
              <a:t>Ciblage Audience</a:t>
            </a:r>
            <a:endParaRPr lang="fr-FR" dirty="0">
              <a:solidFill>
                <a:schemeClr val="bg1"/>
              </a:solidFill>
              <a:latin typeface="Avantgarde"/>
              <a:cs typeface="Avantgard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336" y="324553"/>
            <a:ext cx="91656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What’s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Next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 : Evaluation des acteurs </a:t>
            </a:r>
            <a:r>
              <a:rPr lang="fr-F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RTB - Digital </a:t>
            </a:r>
            <a:r>
              <a:rPr lang="fr-FR" sz="1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antgarde"/>
                <a:cs typeface="Avantgarde"/>
              </a:rPr>
              <a:t>Advertising</a:t>
            </a:r>
            <a:endParaRPr lang="fr-FR" sz="1600" b="1" dirty="0"/>
          </a:p>
        </p:txBody>
      </p:sp>
      <p:sp>
        <p:nvSpPr>
          <p:cNvPr id="24" name="Rectangle 23"/>
          <p:cNvSpPr/>
          <p:nvPr/>
        </p:nvSpPr>
        <p:spPr>
          <a:xfrm rot="3882311">
            <a:off x="1994002" y="2889114"/>
            <a:ext cx="134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vantgarde"/>
                <a:cs typeface="Avantgarde"/>
              </a:rPr>
              <a:t>Conquête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vantgarde"/>
              <a:cs typeface="Avantgarde"/>
            </a:endParaRPr>
          </a:p>
        </p:txBody>
      </p:sp>
      <p:sp>
        <p:nvSpPr>
          <p:cNvPr id="25" name="Rectangle 24"/>
          <p:cNvSpPr/>
          <p:nvPr/>
        </p:nvSpPr>
        <p:spPr>
          <a:xfrm rot="3882311">
            <a:off x="3416683" y="5353632"/>
            <a:ext cx="724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bg1">
                    <a:lumMod val="50000"/>
                  </a:schemeClr>
                </a:solidFill>
                <a:latin typeface="Avantgarde"/>
                <a:cs typeface="Avantgarde"/>
              </a:rPr>
              <a:t>CRM</a:t>
            </a:r>
            <a:endParaRPr lang="fr-FR" dirty="0">
              <a:solidFill>
                <a:schemeClr val="bg1">
                  <a:lumMod val="50000"/>
                </a:schemeClr>
              </a:solidFill>
              <a:latin typeface="Avantgarde"/>
              <a:cs typeface="Avantgarde"/>
            </a:endParaRPr>
          </a:p>
        </p:txBody>
      </p:sp>
    </p:spTree>
    <p:extLst>
      <p:ext uri="{BB962C8B-B14F-4D97-AF65-F5344CB8AC3E}">
        <p14:creationId xmlns:p14="http://schemas.microsoft.com/office/powerpoint/2010/main" val="250198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155</Words>
  <Application>Microsoft Macintosh PowerPoint</Application>
  <PresentationFormat>Présentation à l'écran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RadiumOne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 Duret</dc:creator>
  <cp:lastModifiedBy>Frederic BELLIER</cp:lastModifiedBy>
  <cp:revision>98</cp:revision>
  <cp:lastPrinted>2013-02-04T08:33:34Z</cp:lastPrinted>
  <dcterms:created xsi:type="dcterms:W3CDTF">2012-12-26T14:30:36Z</dcterms:created>
  <dcterms:modified xsi:type="dcterms:W3CDTF">2013-02-11T19:07:27Z</dcterms:modified>
</cp:coreProperties>
</file>